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70" r:id="rId6"/>
    <p:sldId id="271" r:id="rId7"/>
    <p:sldId id="272" r:id="rId8"/>
  </p:sldIdLst>
  <p:sldSz cx="9144000" cy="6858000" type="screen4x3"/>
  <p:notesSz cx="7010400" cy="92964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a:tcStyle>
        <a:tcBdr/>
        <a:fill>
          <a:solidFill>
            <a:srgbClr val="F3F9FA"/>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036" autoAdjust="0"/>
  </p:normalViewPr>
  <p:slideViewPr>
    <p:cSldViewPr>
      <p:cViewPr varScale="1">
        <p:scale>
          <a:sx n="79" d="100"/>
          <a:sy n="79" d="100"/>
        </p:scale>
        <p:origin x="193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C0C3EACB-37A9-4160-9D7A-B7EF46164743}" type="datetimeFigureOut">
              <a:rPr lang="en-US" smtClean="0"/>
              <a:t>10/5/2021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7191C590-3BB2-448D-A9D7-E0B221F7B553}" type="slidenum">
              <a:rPr lang="en-US" smtClean="0"/>
              <a:t>‹#›</a:t>
            </a:fld>
            <a:endParaRPr lang="en-US"/>
          </a:p>
        </p:txBody>
      </p:sp>
    </p:spTree>
    <p:extLst>
      <p:ext uri="{BB962C8B-B14F-4D97-AF65-F5344CB8AC3E}">
        <p14:creationId xmlns:p14="http://schemas.microsoft.com/office/powerpoint/2010/main" val="6100537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hape 17"/>
          <p:cNvSpPr>
            <a:spLocks noGrp="1" noRot="1" noChangeAspect="1"/>
          </p:cNvSpPr>
          <p:nvPr>
            <p:ph type="sldImg"/>
          </p:nvPr>
        </p:nvSpPr>
        <p:spPr>
          <a:xfrm>
            <a:off x="1181100" y="696913"/>
            <a:ext cx="4648200" cy="3486150"/>
          </a:xfrm>
          <a:prstGeom prst="rect">
            <a:avLst/>
          </a:prstGeom>
        </p:spPr>
        <p:txBody>
          <a:bodyPr lIns="93177" tIns="46589" rIns="93177" bIns="46589"/>
          <a:lstStyle/>
          <a:p>
            <a:endParaRPr/>
          </a:p>
        </p:txBody>
      </p:sp>
      <p:sp>
        <p:nvSpPr>
          <p:cNvPr id="18" name="Shape 18"/>
          <p:cNvSpPr>
            <a:spLocks noGrp="1"/>
          </p:cNvSpPr>
          <p:nvPr>
            <p:ph type="body" sz="quarter" idx="1"/>
          </p:nvPr>
        </p:nvSpPr>
        <p:spPr>
          <a:xfrm>
            <a:off x="934720" y="4415790"/>
            <a:ext cx="5140960" cy="4183380"/>
          </a:xfrm>
          <a:prstGeom prst="rect">
            <a:avLst/>
          </a:prstGeom>
        </p:spPr>
        <p:txBody>
          <a:bodyPr lIns="93177" tIns="46589" rIns="93177" bIns="46589"/>
          <a:lstStyle/>
          <a:p>
            <a:endParaRPr/>
          </a:p>
        </p:txBody>
      </p:sp>
    </p:spTree>
    <p:extLst>
      <p:ext uri="{BB962C8B-B14F-4D97-AF65-F5344CB8AC3E}">
        <p14:creationId xmlns:p14="http://schemas.microsoft.com/office/powerpoint/2010/main" val="640464523"/>
      </p:ext>
    </p:extLst>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Calibri"/>
      </a:defRPr>
    </a:lvl1pPr>
    <a:lvl2pPr indent="228600" latinLnBrk="0">
      <a:spcBef>
        <a:spcPts val="400"/>
      </a:spcBef>
      <a:defRPr sz="1200">
        <a:latin typeface="+mn-lt"/>
        <a:ea typeface="+mn-ea"/>
        <a:cs typeface="+mn-cs"/>
        <a:sym typeface="Calibri"/>
      </a:defRPr>
    </a:lvl2pPr>
    <a:lvl3pPr indent="457200" latinLnBrk="0">
      <a:spcBef>
        <a:spcPts val="400"/>
      </a:spcBef>
      <a:defRPr sz="1200">
        <a:latin typeface="+mn-lt"/>
        <a:ea typeface="+mn-ea"/>
        <a:cs typeface="+mn-cs"/>
        <a:sym typeface="Calibri"/>
      </a:defRPr>
    </a:lvl3pPr>
    <a:lvl4pPr indent="685800" latinLnBrk="0">
      <a:spcBef>
        <a:spcPts val="400"/>
      </a:spcBef>
      <a:defRPr sz="1200">
        <a:latin typeface="+mn-lt"/>
        <a:ea typeface="+mn-ea"/>
        <a:cs typeface="+mn-cs"/>
        <a:sym typeface="Calibri"/>
      </a:defRPr>
    </a:lvl4pPr>
    <a:lvl5pPr indent="914400" latinLnBrk="0">
      <a:spcBef>
        <a:spcPts val="400"/>
      </a:spcBef>
      <a:defRPr sz="1200">
        <a:latin typeface="+mn-lt"/>
        <a:ea typeface="+mn-ea"/>
        <a:cs typeface="+mn-cs"/>
        <a:sym typeface="Calibri"/>
      </a:defRPr>
    </a:lvl5pPr>
    <a:lvl6pPr indent="1143000" latinLnBrk="0">
      <a:spcBef>
        <a:spcPts val="400"/>
      </a:spcBef>
      <a:defRPr sz="1200">
        <a:latin typeface="+mn-lt"/>
        <a:ea typeface="+mn-ea"/>
        <a:cs typeface="+mn-cs"/>
        <a:sym typeface="Calibri"/>
      </a:defRPr>
    </a:lvl6pPr>
    <a:lvl7pPr indent="1371600" latinLnBrk="0">
      <a:spcBef>
        <a:spcPts val="400"/>
      </a:spcBef>
      <a:defRPr sz="1200">
        <a:latin typeface="+mn-lt"/>
        <a:ea typeface="+mn-ea"/>
        <a:cs typeface="+mn-cs"/>
        <a:sym typeface="Calibri"/>
      </a:defRPr>
    </a:lvl7pPr>
    <a:lvl8pPr indent="1600200" latinLnBrk="0">
      <a:spcBef>
        <a:spcPts val="400"/>
      </a:spcBef>
      <a:defRPr sz="1200">
        <a:latin typeface="+mn-lt"/>
        <a:ea typeface="+mn-ea"/>
        <a:cs typeface="+mn-cs"/>
        <a:sym typeface="Calibri"/>
      </a:defRPr>
    </a:lvl8pPr>
    <a:lvl9pPr indent="1828800" latinLnBrk="0">
      <a:spcBef>
        <a:spcPts val="400"/>
      </a:spcBef>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21"/>
          <p:cNvSpPr>
            <a:spLocks noGrp="1" noRot="1" noChangeAspect="1"/>
          </p:cNvSpPr>
          <p:nvPr>
            <p:ph type="sldImg"/>
          </p:nvPr>
        </p:nvSpPr>
        <p:spPr>
          <a:prstGeom prst="rect">
            <a:avLst/>
          </a:prstGeom>
        </p:spPr>
        <p:txBody>
          <a:bodyPr/>
          <a:lstStyle/>
          <a:p>
            <a:endParaRPr/>
          </a:p>
        </p:txBody>
      </p:sp>
      <p:sp>
        <p:nvSpPr>
          <p:cNvPr id="22" name="Shape 22"/>
          <p:cNvSpPr>
            <a:spLocks noGrp="1"/>
          </p:cNvSpPr>
          <p:nvPr>
            <p:ph type="body" sz="quarter" idx="1"/>
          </p:nvPr>
        </p:nvSpPr>
        <p:spPr>
          <a:prstGeom prst="rect">
            <a:avLst/>
          </a:prstGeom>
        </p:spPr>
        <p:txBody>
          <a:bodyPr/>
          <a:lstStyle/>
          <a:p>
            <a:r>
              <a:rPr lang="en-US" dirty="0"/>
              <a:t>I would like to thank the Wilsonville Chamber of Commerce and Kevin O’malley for the opportunity to talk about Recruiting in todays difficult time.</a:t>
            </a:r>
          </a:p>
          <a:p>
            <a:endParaRPr lang="en-US" dirty="0"/>
          </a:p>
          <a:p>
            <a:r>
              <a:rPr lang="en-US" dirty="0"/>
              <a:t>A little about myself 13 years in Manufacturing at Tektronix, Executive Recruiter with RWJ &amp; Associates an express division, Recruiter and HR Generalist at </a:t>
            </a:r>
            <a:r>
              <a:rPr lang="en-US" dirty="0" err="1"/>
              <a:t>Etec</a:t>
            </a:r>
            <a:r>
              <a:rPr lang="en-US" dirty="0"/>
              <a:t> Systems, and for the past 18 years I have Owned in a Partnership with Bill Stoller, co-founder of Express Employment Professional worldwide, the Express Employment Professionals Tualatin.</a:t>
            </a:r>
          </a:p>
          <a:p>
            <a:endParaRPr lang="en-US" dirty="0"/>
          </a:p>
          <a:p>
            <a:r>
              <a:rPr lang="en-US" dirty="0"/>
              <a:t>I have spent over 2 decades working with companies in the greater Wilsonville and Tualatin communities and our franchise has served the same communities for 35 years. I will share with you some of things we see in todays difficult and challenging time of identifying talent for your Organization.</a:t>
            </a:r>
          </a:p>
          <a:p>
            <a:endParaRPr lang="en-US" dirty="0"/>
          </a:p>
          <a:p>
            <a:r>
              <a:rPr lang="en-US" dirty="0"/>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hape 26"/>
          <p:cNvSpPr>
            <a:spLocks noGrp="1" noRot="1" noChangeAspect="1"/>
          </p:cNvSpPr>
          <p:nvPr>
            <p:ph type="sldImg"/>
          </p:nvPr>
        </p:nvSpPr>
        <p:spPr>
          <a:prstGeom prst="rect">
            <a:avLst/>
          </a:prstGeom>
        </p:spPr>
        <p:txBody>
          <a:bodyPr/>
          <a:lstStyle/>
          <a:p>
            <a:endParaRPr/>
          </a:p>
        </p:txBody>
      </p:sp>
      <p:sp>
        <p:nvSpPr>
          <p:cNvPr id="27" name="Shape 27"/>
          <p:cNvSpPr>
            <a:spLocks noGrp="1"/>
          </p:cNvSpPr>
          <p:nvPr>
            <p:ph type="body" sz="quarter" idx="1"/>
          </p:nvPr>
        </p:nvSpPr>
        <p:spPr>
          <a:prstGeom prst="rect">
            <a:avLst/>
          </a:prstGeom>
        </p:spPr>
        <p:txBody>
          <a:bodyPr/>
          <a:lstStyle/>
          <a:p>
            <a:pPr marL="149749" indent="-149749">
              <a:buSzPct val="100000"/>
              <a:buChar char="•"/>
            </a:pPr>
            <a:r>
              <a:rPr lang="en-US" dirty="0"/>
              <a:t>For the better part of 2 years we have been in this constant state of uncertainty………</a:t>
            </a:r>
          </a:p>
          <a:p>
            <a:pPr marL="149749" indent="-149749">
              <a:buSzPct val="100000"/>
              <a:buChar char="•"/>
            </a:pPr>
            <a:r>
              <a:rPr lang="en-US" dirty="0"/>
              <a:t>Many companies have been on hold waiting on when things would change and think about it, we just did not know.</a:t>
            </a:r>
          </a:p>
          <a:p>
            <a:pPr marL="149749" indent="-149749">
              <a:buSzPct val="100000"/>
              <a:buChar char="•"/>
            </a:pPr>
            <a:endParaRPr lang="en-US" dirty="0"/>
          </a:p>
          <a:p>
            <a:pPr marL="149749" indent="-149749">
              <a:buSzPct val="100000"/>
              <a:buChar char="•"/>
            </a:pPr>
            <a:r>
              <a:rPr lang="en-US" dirty="0"/>
              <a:t>During this time I personally experienced the life changing event of open heart surgery, which took me away for 7 months. </a:t>
            </a:r>
          </a:p>
          <a:p>
            <a:pPr marL="149749" indent="-149749">
              <a:buSzPct val="100000"/>
              <a:buChar char="•"/>
            </a:pPr>
            <a:r>
              <a:rPr lang="en-US" dirty="0"/>
              <a:t>When I came back into the swing of things the message was clear, we could not find the talent we needed and that was the case for most of all our customers.</a:t>
            </a:r>
          </a:p>
          <a:p>
            <a:pPr marL="149749" indent="-149749">
              <a:buSzPct val="100000"/>
              <a:buChar char="•"/>
            </a:pPr>
            <a:endParaRPr lang="en-US" dirty="0"/>
          </a:p>
          <a:p>
            <a:pPr marL="149749" indent="-149749">
              <a:buSzPct val="100000"/>
              <a:buChar char="•"/>
            </a:pPr>
            <a:r>
              <a:rPr lang="en-US" dirty="0"/>
              <a:t>Not only were people unsure of how to approach the pandemic, they were afforded benefits that were incented with additional funds with no requirements for seeking work. This became the norm and in cases this became the norm. </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hape 31"/>
          <p:cNvSpPr>
            <a:spLocks noGrp="1" noRot="1" noChangeAspect="1"/>
          </p:cNvSpPr>
          <p:nvPr>
            <p:ph type="sldImg"/>
          </p:nvPr>
        </p:nvSpPr>
        <p:spPr>
          <a:prstGeom prst="rect">
            <a:avLst/>
          </a:prstGeom>
        </p:spPr>
        <p:txBody>
          <a:bodyPr/>
          <a:lstStyle/>
          <a:p>
            <a:endParaRPr/>
          </a:p>
        </p:txBody>
      </p:sp>
      <p:sp>
        <p:nvSpPr>
          <p:cNvPr id="32" name="Shape 32"/>
          <p:cNvSpPr>
            <a:spLocks noGrp="1"/>
          </p:cNvSpPr>
          <p:nvPr>
            <p:ph type="body" sz="quarter" idx="1"/>
          </p:nvPr>
        </p:nvSpPr>
        <p:spPr>
          <a:prstGeom prst="rect">
            <a:avLst/>
          </a:prstGeom>
        </p:spPr>
        <p:txBody>
          <a:bodyPr/>
          <a:lstStyle/>
          <a:p>
            <a:pPr marL="1720786" lvl="3" indent="-329184" defTabSz="877823">
              <a:defRPr sz="2688"/>
            </a:pPr>
            <a:r>
              <a:rPr lang="en-US" dirty="0"/>
              <a:t>When mandates started to loosen, vaccines became available, companies started to hire especially in the Mfg., Distribution, customer service sectors.</a:t>
            </a:r>
          </a:p>
          <a:p>
            <a:pPr marL="1720786" lvl="3" indent="-329184" defTabSz="877823">
              <a:defRPr sz="2688"/>
            </a:pPr>
            <a:endParaRPr lang="en-US" dirty="0"/>
          </a:p>
          <a:p>
            <a:pPr marL="1720786" lvl="3" indent="-329184" defTabSz="877823">
              <a:defRPr sz="2688"/>
            </a:pPr>
            <a:r>
              <a:rPr lang="en-US" dirty="0"/>
              <a:t>The problem here was Everyone was and is hiring. However companies were going into hiring as they always had been doing it! A lot had changed Min wages had gone up,  incentives</a:t>
            </a:r>
          </a:p>
          <a:p>
            <a:pPr marL="1720786" lvl="3" indent="-329184" defTabSz="877823">
              <a:defRPr sz="2688"/>
            </a:pPr>
            <a:r>
              <a:rPr lang="en-US" dirty="0"/>
              <a:t>With UI created higher expectation with compensation. </a:t>
            </a:r>
          </a:p>
          <a:p>
            <a:pPr marL="1720786" lvl="3" indent="-329184" defTabSz="877823">
              <a:defRPr sz="2688"/>
            </a:pPr>
            <a:endParaRPr lang="en-US" dirty="0"/>
          </a:p>
          <a:p>
            <a:pPr marL="1720786" lvl="3" indent="-329184" defTabSz="877823">
              <a:defRPr sz="2688"/>
            </a:pPr>
            <a:r>
              <a:rPr lang="en-US" dirty="0"/>
              <a:t>Companies that responded quickly to this change, were winners in the beginning of the rush for talent. Eventually this playing field is seeing some leveling and wages have stabilized. </a:t>
            </a:r>
          </a:p>
          <a:p>
            <a:pPr marL="1720786" lvl="3" indent="-329184" defTabSz="877823">
              <a:defRPr sz="2688"/>
            </a:pPr>
            <a:endParaRPr lang="en-US" dirty="0"/>
          </a:p>
          <a:p>
            <a:pPr marL="1720786" lvl="3" indent="-329184" defTabSz="877823">
              <a:defRPr sz="2688"/>
            </a:pPr>
            <a:r>
              <a:rPr lang="en-US" dirty="0"/>
              <a:t>That was not all though another factor was taking hold of organizations competing for talent “The Process” </a:t>
            </a:r>
          </a:p>
          <a:p>
            <a:pPr marL="1720786" lvl="3" indent="-329184" defTabSz="877823">
              <a:defRPr sz="2688"/>
            </a:pPr>
            <a:endParaRPr lang="en-US" dirty="0"/>
          </a:p>
          <a:p>
            <a:pPr marL="1720786" lvl="3" indent="-329184" defTabSz="877823">
              <a:defRPr sz="2688"/>
            </a:pPr>
            <a:endParaRPr lang="en-US" dirty="0"/>
          </a:p>
          <a:p>
            <a:pPr marL="1720786" lvl="3" indent="-329184" defTabSz="877823">
              <a:defRPr sz="2688"/>
            </a:pPr>
            <a:endParaRPr lang="en-US" dirty="0"/>
          </a:p>
          <a:p>
            <a:pPr marL="1720786" lvl="3" indent="-329184" defTabSz="877823">
              <a:defRPr sz="2688"/>
            </a:pPr>
            <a:endParaRPr lang="en-US" dirty="0"/>
          </a:p>
          <a:p>
            <a:pPr marL="1720786" lvl="3" indent="-329184" defTabSz="877823">
              <a:defRPr sz="2688"/>
            </a:pPr>
            <a:endParaRPr lang="en-US" dirty="0"/>
          </a:p>
          <a:p>
            <a:pPr marL="149749" indent="-149749">
              <a:buSzPct val="100000"/>
              <a:buChar char="•"/>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6"/>
          <p:cNvSpPr>
            <a:spLocks noGrp="1" noRot="1" noChangeAspect="1"/>
          </p:cNvSpPr>
          <p:nvPr>
            <p:ph type="sldImg"/>
          </p:nvPr>
        </p:nvSpPr>
        <p:spPr>
          <a:prstGeom prst="rect">
            <a:avLst/>
          </a:prstGeom>
        </p:spPr>
        <p:txBody>
          <a:bodyPr/>
          <a:lstStyle/>
          <a:p>
            <a:endParaRPr/>
          </a:p>
        </p:txBody>
      </p:sp>
      <p:sp>
        <p:nvSpPr>
          <p:cNvPr id="37" name="Shape 37"/>
          <p:cNvSpPr>
            <a:spLocks noGrp="1"/>
          </p:cNvSpPr>
          <p:nvPr>
            <p:ph type="body" sz="quarter" idx="1"/>
          </p:nvPr>
        </p:nvSpPr>
        <p:spPr>
          <a:prstGeom prst="rect">
            <a:avLst/>
          </a:prstGeom>
        </p:spPr>
        <p:txBody>
          <a:bodyPr/>
          <a:lstStyle/>
          <a:p>
            <a:pPr marL="149749" indent="-149749">
              <a:buSzPct val="100000"/>
              <a:buChar char="•"/>
            </a:pPr>
            <a:r>
              <a:rPr lang="en-US" dirty="0"/>
              <a:t>The process is a popular term, however it is exactly where companies were struggling, often without be aware they were struggling.</a:t>
            </a:r>
          </a:p>
          <a:p>
            <a:pPr marL="149749" indent="-149749">
              <a:buSzPct val="100000"/>
              <a:buChar char="•"/>
            </a:pPr>
            <a:endParaRPr lang="en-US" dirty="0"/>
          </a:p>
          <a:p>
            <a:pPr marL="149749" indent="-149749">
              <a:buSzPct val="100000"/>
              <a:buChar char="•"/>
            </a:pPr>
            <a:r>
              <a:rPr lang="en-US" dirty="0"/>
              <a:t>Recruiting is a process that starts from the moment you commit to filling a job in our organization and does not end until you have completed onboarding commitment. Because that is what it takes a complete commitment by your team. </a:t>
            </a:r>
          </a:p>
          <a:p>
            <a:pPr marL="149749" indent="-149749">
              <a:buSzPct val="100000"/>
              <a:buChar char="•"/>
            </a:pPr>
            <a:endParaRPr lang="en-US" dirty="0"/>
          </a:p>
          <a:p>
            <a:pPr marL="149749" indent="-149749">
              <a:buSzPct val="100000"/>
              <a:buChar char="•"/>
            </a:pPr>
            <a:r>
              <a:rPr lang="en-US" dirty="0"/>
              <a:t>Content of your advertisement. What are you saying? How does it read? what does it look like? How far is your reach?</a:t>
            </a:r>
          </a:p>
          <a:p>
            <a:pPr marL="149749" indent="-149749">
              <a:buSzPct val="100000"/>
              <a:buChar char="•"/>
            </a:pPr>
            <a:endParaRPr lang="en-US" dirty="0"/>
          </a:p>
          <a:p>
            <a:pPr marL="149749" indent="-149749">
              <a:buSzPct val="100000"/>
              <a:buChar char="•"/>
            </a:pPr>
            <a:r>
              <a:rPr lang="en-US" dirty="0"/>
              <a:t>Are you attracting candidates to your company, your opening? </a:t>
            </a:r>
          </a:p>
          <a:p>
            <a:pPr marL="149749" indent="-149749">
              <a:buSzPct val="100000"/>
              <a:buChar char="•"/>
            </a:pPr>
            <a:endParaRPr lang="en-US" dirty="0"/>
          </a:p>
          <a:p>
            <a:pPr marL="149749" indent="-149749">
              <a:buSzPct val="100000"/>
              <a:buChar char="•"/>
            </a:pPr>
            <a:r>
              <a:rPr lang="en-US" dirty="0"/>
              <a:t>Is your online clunky time consuming? Is it creating the Peace out or this is great feeling? You are creating an experience to candidates that are used to ease of use, short reads, and timely response. Do you have that?</a:t>
            </a:r>
          </a:p>
          <a:p>
            <a:pPr marL="149749" lvl="3" indent="-149749">
              <a:buSzPct val="100000"/>
              <a:buChar char="•"/>
            </a:pPr>
            <a:endParaRPr lang="en-US" dirty="0"/>
          </a:p>
          <a:p>
            <a:pPr marL="149749" indent="-149749">
              <a:buSzPct val="100000"/>
              <a:buChar char="•"/>
            </a:pPr>
            <a:endParaRPr lang="en-US" dirty="0"/>
          </a:p>
          <a:p>
            <a:pPr marL="149749" indent="-149749">
              <a:buSzPct val="100000"/>
              <a:buChar char="•"/>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6"/>
          <p:cNvSpPr>
            <a:spLocks noGrp="1" noRot="1" noChangeAspect="1"/>
          </p:cNvSpPr>
          <p:nvPr>
            <p:ph type="sldImg"/>
          </p:nvPr>
        </p:nvSpPr>
        <p:spPr>
          <a:prstGeom prst="rect">
            <a:avLst/>
          </a:prstGeom>
        </p:spPr>
        <p:txBody>
          <a:bodyPr/>
          <a:lstStyle/>
          <a:p>
            <a:endParaRPr/>
          </a:p>
        </p:txBody>
      </p:sp>
      <p:sp>
        <p:nvSpPr>
          <p:cNvPr id="37" name="Shape 37"/>
          <p:cNvSpPr>
            <a:spLocks noGrp="1"/>
          </p:cNvSpPr>
          <p:nvPr>
            <p:ph type="body" sz="quarter" idx="1"/>
          </p:nvPr>
        </p:nvSpPr>
        <p:spPr>
          <a:prstGeom prst="rect">
            <a:avLst/>
          </a:prstGeom>
        </p:spPr>
        <p:txBody>
          <a:bodyPr/>
          <a:lstStyle/>
          <a:p>
            <a:pPr marL="149749" lvl="3" indent="-149749">
              <a:buSzPct val="100000"/>
              <a:buChar char="•"/>
            </a:pPr>
            <a:endParaRPr lang="en-US" dirty="0"/>
          </a:p>
          <a:p>
            <a:pPr marL="149749" indent="-149749">
              <a:buSzPct val="100000"/>
              <a:buChar char="•"/>
            </a:pPr>
            <a:r>
              <a:rPr lang="en-US" dirty="0"/>
              <a:t>Todays market is requiring companies to be timely. You can't wait a day or you will lose the race for talent</a:t>
            </a:r>
          </a:p>
          <a:p>
            <a:pPr marL="149749" lvl="1" indent="-149749">
              <a:buSzPct val="100000"/>
              <a:buChar char="•"/>
            </a:pPr>
            <a:r>
              <a:rPr lang="en-US" dirty="0"/>
              <a:t>Knowledgeable; this person must know how to speak to the jobs in your organization, the “why” to joining the team, know the benefits, and know the next steps</a:t>
            </a:r>
          </a:p>
          <a:p>
            <a:pPr marL="149749" lvl="1" indent="-149749">
              <a:buSzPct val="100000"/>
              <a:buChar char="•"/>
            </a:pPr>
            <a:r>
              <a:rPr lang="en-US" dirty="0"/>
              <a:t>Defining this part of the recruiting process is critical and all member of organization must play their role. “if it is important to you, you will make time for it, if not, you wont” not the message you want to send.</a:t>
            </a:r>
          </a:p>
          <a:p>
            <a:pPr marL="149749" lvl="1" indent="-149749">
              <a:buSzPct val="100000"/>
              <a:buChar char="•"/>
            </a:pPr>
            <a:endParaRPr lang="en-US" dirty="0"/>
          </a:p>
          <a:p>
            <a:pPr marL="149749" lvl="1" indent="-149749">
              <a:buSzPct val="100000"/>
              <a:buChar char="•"/>
            </a:pPr>
            <a:r>
              <a:rPr lang="en-US" dirty="0"/>
              <a:t>Hiring manager must be on board to win. And this means on board at all steps in the process. </a:t>
            </a:r>
          </a:p>
          <a:p>
            <a:pPr marL="149749" lvl="1" indent="-149749">
              <a:buSzPct val="100000"/>
              <a:buChar char="•"/>
            </a:pPr>
            <a:r>
              <a:rPr lang="en-US" dirty="0"/>
              <a:t>One of the most important things is to make the time with candidates the priority. If candidates feel that this is not important, they are out!! Unfortunately or fortunately we are competing and you are in a sales and marketing role with your company.</a:t>
            </a:r>
          </a:p>
          <a:p>
            <a:pPr marL="149749" lvl="2" indent="-149749">
              <a:buSzPct val="100000"/>
              <a:buChar char="•"/>
            </a:pPr>
            <a:endParaRPr lang="en-US" dirty="0"/>
          </a:p>
          <a:p>
            <a:pPr marL="149749" lvl="2" indent="-149749">
              <a:buSzPct val="100000"/>
              <a:buChar char="•"/>
            </a:pPr>
            <a:r>
              <a:rPr lang="en-US" dirty="0"/>
              <a:t>In our business the most successful relationships we have are with companies that move quickly and decisively. And if the experience is great, they become a recruiter for you!</a:t>
            </a:r>
          </a:p>
          <a:p>
            <a:pPr marL="149749" indent="-149749">
              <a:buSzPct val="100000"/>
              <a:buChar char="•"/>
            </a:pPr>
            <a:endParaRPr dirty="0"/>
          </a:p>
        </p:txBody>
      </p:sp>
    </p:spTree>
    <p:extLst>
      <p:ext uri="{BB962C8B-B14F-4D97-AF65-F5344CB8AC3E}">
        <p14:creationId xmlns:p14="http://schemas.microsoft.com/office/powerpoint/2010/main" val="19698680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6"/>
          <p:cNvSpPr>
            <a:spLocks noGrp="1" noRot="1" noChangeAspect="1"/>
          </p:cNvSpPr>
          <p:nvPr>
            <p:ph type="sldImg"/>
          </p:nvPr>
        </p:nvSpPr>
        <p:spPr>
          <a:prstGeom prst="rect">
            <a:avLst/>
          </a:prstGeom>
        </p:spPr>
        <p:txBody>
          <a:bodyPr/>
          <a:lstStyle/>
          <a:p>
            <a:endParaRPr/>
          </a:p>
        </p:txBody>
      </p:sp>
      <p:sp>
        <p:nvSpPr>
          <p:cNvPr id="37" name="Shape 37"/>
          <p:cNvSpPr>
            <a:spLocks noGrp="1"/>
          </p:cNvSpPr>
          <p:nvPr>
            <p:ph type="body" sz="quarter" idx="1"/>
          </p:nvPr>
        </p:nvSpPr>
        <p:spPr>
          <a:prstGeom prst="rect">
            <a:avLst/>
          </a:prstGeom>
        </p:spPr>
        <p:txBody>
          <a:bodyPr/>
          <a:lstStyle/>
          <a:p>
            <a:pPr marL="149749" lvl="3" indent="-149749">
              <a:buSzPct val="100000"/>
              <a:buChar char="•"/>
            </a:pPr>
            <a:endParaRPr lang="en-US" dirty="0"/>
          </a:p>
          <a:p>
            <a:pPr marL="149749" indent="-149749">
              <a:buSzPct val="100000"/>
              <a:buChar char="•"/>
            </a:pPr>
            <a:r>
              <a:rPr lang="en-US" dirty="0"/>
              <a:t>Todays market is requiring companies to be timely. You can't wait a day or you will lose the race for talent</a:t>
            </a:r>
          </a:p>
          <a:p>
            <a:pPr marL="149749" lvl="1" indent="-149749">
              <a:buSzPct val="100000"/>
              <a:buChar char="•"/>
            </a:pPr>
            <a:r>
              <a:rPr lang="en-US" dirty="0"/>
              <a:t>Knowledgeable; this person must know how to speak to the jobs in your organization, the “why” to joining the team, know the benefits, and know the next steps</a:t>
            </a:r>
          </a:p>
          <a:p>
            <a:pPr marL="149749" lvl="1" indent="-149749">
              <a:buSzPct val="100000"/>
              <a:buChar char="•"/>
            </a:pPr>
            <a:r>
              <a:rPr lang="en-US" dirty="0"/>
              <a:t>Defining this part of the recruiting process is critical and all member of organization must play their role. “if it is important to you, you will make time for it, if not, you wont” not the message you want to send.</a:t>
            </a:r>
          </a:p>
          <a:p>
            <a:pPr marL="149749" lvl="1" indent="-149749">
              <a:buSzPct val="100000"/>
              <a:buChar char="•"/>
            </a:pPr>
            <a:endParaRPr lang="en-US" dirty="0"/>
          </a:p>
          <a:p>
            <a:pPr marL="149749" lvl="1" indent="-149749">
              <a:buSzPct val="100000"/>
              <a:buChar char="•"/>
            </a:pPr>
            <a:r>
              <a:rPr lang="en-US" dirty="0"/>
              <a:t>Hiring manager must be on board to win. And this means on board at all steps in the process. </a:t>
            </a:r>
          </a:p>
          <a:p>
            <a:pPr marL="149749" lvl="1" indent="-149749">
              <a:buSzPct val="100000"/>
              <a:buChar char="•"/>
            </a:pPr>
            <a:r>
              <a:rPr lang="en-US" dirty="0"/>
              <a:t>One of the most important things is to make the time with candidates the priority. If candidates feel that this is not important, they are out!! Unfortunately or fortunately we are competing and you are in a sales and marketing role with your company.</a:t>
            </a:r>
          </a:p>
          <a:p>
            <a:pPr marL="149749" lvl="1" indent="-149749">
              <a:buSzPct val="100000"/>
              <a:buChar char="•"/>
            </a:pPr>
            <a:endParaRPr lang="en-US" dirty="0"/>
          </a:p>
          <a:p>
            <a:pPr marL="149749" lvl="1" indent="-149749">
              <a:buSzPct val="100000"/>
              <a:buChar char="•"/>
            </a:pPr>
            <a:r>
              <a:rPr lang="en-US" dirty="0"/>
              <a:t>Leadership has evolved over the past 10 years and for me more so the last 6 years. It requires more from our managers/supervisors/leads. We know longer can manage people we have to engage and lead them. This does not mean we leave accountability alone it means we lead them to what accountability means in our environment and we will work to help you achieve the results we are looking for from you! </a:t>
            </a:r>
          </a:p>
          <a:p>
            <a:pPr marL="149749" lvl="2" indent="-149749">
              <a:buSzPct val="100000"/>
              <a:buChar char="•"/>
            </a:pPr>
            <a:endParaRPr lang="en-US" dirty="0"/>
          </a:p>
          <a:p>
            <a:pPr marL="149749" lvl="2" indent="-149749">
              <a:buSzPct val="100000"/>
              <a:buChar char="•"/>
            </a:pPr>
            <a:r>
              <a:rPr lang="en-US" dirty="0"/>
              <a:t>In our business the most successful relationships we have are with companies that move quickly and decisively. And if the experience is great, they become a recruiter for you!</a:t>
            </a:r>
          </a:p>
          <a:p>
            <a:pPr marL="149749" indent="-149749">
              <a:buSzPct val="100000"/>
              <a:buChar char="•"/>
            </a:pPr>
            <a:endParaRPr dirty="0"/>
          </a:p>
        </p:txBody>
      </p:sp>
    </p:spTree>
    <p:extLst>
      <p:ext uri="{BB962C8B-B14F-4D97-AF65-F5344CB8AC3E}">
        <p14:creationId xmlns:p14="http://schemas.microsoft.com/office/powerpoint/2010/main" val="4039631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6"/>
          <p:cNvSpPr>
            <a:spLocks noGrp="1" noRot="1" noChangeAspect="1"/>
          </p:cNvSpPr>
          <p:nvPr>
            <p:ph type="sldImg"/>
          </p:nvPr>
        </p:nvSpPr>
        <p:spPr>
          <a:prstGeom prst="rect">
            <a:avLst/>
          </a:prstGeom>
        </p:spPr>
        <p:txBody>
          <a:bodyPr/>
          <a:lstStyle/>
          <a:p>
            <a:endParaRPr/>
          </a:p>
        </p:txBody>
      </p:sp>
      <p:sp>
        <p:nvSpPr>
          <p:cNvPr id="37" name="Shape 37"/>
          <p:cNvSpPr>
            <a:spLocks noGrp="1"/>
          </p:cNvSpPr>
          <p:nvPr>
            <p:ph type="body" sz="quarter" idx="1"/>
          </p:nvPr>
        </p:nvSpPr>
        <p:spPr>
          <a:prstGeom prst="rect">
            <a:avLst/>
          </a:prstGeom>
        </p:spPr>
        <p:txBody>
          <a:bodyPr/>
          <a:lstStyle/>
          <a:p>
            <a:pPr marL="149749" lvl="2" indent="-149749">
              <a:buSzPct val="100000"/>
              <a:buChar char="•"/>
            </a:pPr>
            <a:endParaRPr lang="en-US" dirty="0"/>
          </a:p>
          <a:p>
            <a:pPr marL="149749" lvl="2" indent="-149749">
              <a:buSzPct val="100000"/>
              <a:buChar char="•"/>
            </a:pPr>
            <a:r>
              <a:rPr lang="en-US" dirty="0"/>
              <a:t>In closing; in all my years in various roles of recruiting, what I covered today is to me some of the most important things you can do that will make you competitive in the challenging world of recruiting, hiring.  And retaining the most valuable resource, the human resource. Great organizations shift to the needs of the market, your market is shifting and it is critical to make the adjustments to compete and win.</a:t>
            </a:r>
          </a:p>
          <a:p>
            <a:pPr marL="149749" lvl="2" indent="-149749">
              <a:buSzPct val="100000"/>
              <a:buChar char="•"/>
            </a:pPr>
            <a:endParaRPr lang="en-US" dirty="0"/>
          </a:p>
          <a:p>
            <a:pPr marL="149749" lvl="2" indent="-149749">
              <a:buSzPct val="100000"/>
              <a:buChar char="•"/>
            </a:pPr>
            <a:endParaRPr lang="en-US" dirty="0"/>
          </a:p>
          <a:p>
            <a:pPr marL="149749" lvl="2" indent="-149749">
              <a:buSzPct val="100000"/>
              <a:buChar char="•"/>
            </a:pPr>
            <a:r>
              <a:rPr lang="en-US" dirty="0"/>
              <a:t>In our business the most successful relationships we have are with companies that have open communication, make adjustments, move quickly and decisively. When we have this type of relationship we all win. At express we have a mission and a value statement</a:t>
            </a:r>
          </a:p>
          <a:p>
            <a:pPr marL="149749" lvl="2" indent="-149749">
              <a:buSzPct val="100000"/>
              <a:buChar char="•"/>
            </a:pPr>
            <a:endParaRPr lang="en-US" dirty="0"/>
          </a:p>
          <a:p>
            <a:pPr marL="149749" lvl="2" indent="-149749">
              <a:buSzPct val="100000"/>
              <a:buChar char="•"/>
            </a:pPr>
            <a:r>
              <a:rPr lang="en-US" dirty="0"/>
              <a:t>Help good companies find good people and help good people find companies </a:t>
            </a:r>
          </a:p>
          <a:p>
            <a:pPr marL="149749" lvl="2" indent="-149749">
              <a:buSzPct val="100000"/>
              <a:buChar char="•"/>
            </a:pPr>
            <a:endParaRPr lang="en-US" dirty="0"/>
          </a:p>
          <a:p>
            <a:pPr marL="149749" lvl="2" indent="-149749">
              <a:buSzPct val="100000"/>
              <a:buChar char="•"/>
            </a:pPr>
            <a:r>
              <a:rPr lang="en-US" dirty="0"/>
              <a:t>And then we have the overriding philosophy in our value statement: helping people succeed. I hope I accomplished this today. </a:t>
            </a:r>
            <a:endParaRPr dirty="0"/>
          </a:p>
        </p:txBody>
      </p:sp>
    </p:spTree>
    <p:extLst>
      <p:ext uri="{BB962C8B-B14F-4D97-AF65-F5344CB8AC3E}">
        <p14:creationId xmlns:p14="http://schemas.microsoft.com/office/powerpoint/2010/main" val="1217004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 name="Shape 1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rcRect/>
          <a:stretch>
            <a:fillRect/>
          </a:stretch>
        </a:blip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4"/>
            <a:ext cx="8229600" cy="1508127"/>
          </a:xfrm>
          <a:prstGeom prst="rect">
            <a:avLst/>
          </a:prstGeom>
          <a:ln w="12700">
            <a:miter lim="400000"/>
          </a:ln>
        </p:spPr>
        <p:txBody>
          <a:bodyPr lIns="45719" rIns="45719" anchor="ctr"/>
          <a:lstStyle/>
          <a:p>
            <a:endParaRPr/>
          </a:p>
        </p:txBody>
      </p:sp>
      <p:sp>
        <p:nvSpPr>
          <p:cNvPr id="3" name="Shape 3"/>
          <p:cNvSpPr>
            <a:spLocks noGrp="1"/>
          </p:cNvSpPr>
          <p:nvPr>
            <p:ph type="body" idx="1"/>
          </p:nvPr>
        </p:nvSpPr>
        <p:spPr>
          <a:xfrm>
            <a:off x="457200" y="1600200"/>
            <a:ext cx="8229600" cy="5257800"/>
          </a:xfrm>
          <a:prstGeom prst="rect">
            <a:avLst/>
          </a:prstGeom>
          <a:ln w="12700">
            <a:miter lim="400000"/>
          </a:ln>
        </p:spPr>
        <p:txBody>
          <a:bodyPr lIns="45719" rIns="45719"/>
          <a:lstStyle/>
          <a:p>
            <a:endParaRPr/>
          </a:p>
        </p:txBody>
      </p:sp>
      <p:sp>
        <p:nvSpPr>
          <p:cNvPr id="4" name="Shape 4"/>
          <p:cNvSpPr>
            <a:spLocks noGrp="1"/>
          </p:cNvSpPr>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Arial"/>
          <a:ea typeface="Arial"/>
          <a:cs typeface="Arial"/>
          <a:sym typeface="Arial"/>
        </a:defRPr>
      </a:lvl9pPr>
    </p:titleStyle>
    <p:bodyStyle>
      <a:lvl1pPr marL="300037" marR="0" indent="-300037"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1pPr>
      <a:lvl2pPr marL="742950" marR="0" indent="-285750"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2pPr>
      <a:lvl3pPr marL="1181100" marR="0" indent="-266700"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3pPr>
      <a:lvl4pPr marL="1691639" marR="0" indent="-320039"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4pPr>
      <a:lvl5pPr marL="2184400" marR="0" indent="-355600"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5pPr>
      <a:lvl6pPr marL="2641600" marR="0" indent="-355600"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6pPr>
      <a:lvl7pPr marL="3098800" marR="0" indent="-355600"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7pPr>
      <a:lvl8pPr marL="3556000" marR="0" indent="-355600"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8pPr>
      <a:lvl9pPr marL="4013200" marR="0" indent="-355600" algn="l" defTabSz="914400" rtl="0" latinLnBrk="0">
        <a:lnSpc>
          <a:spcPct val="100000"/>
        </a:lnSpc>
        <a:spcBef>
          <a:spcPts val="600"/>
        </a:spcBef>
        <a:spcAft>
          <a:spcPts val="0"/>
        </a:spcAft>
        <a:buClrTx/>
        <a:buSzPct val="100000"/>
        <a:buFontTx/>
        <a:buChar char="•"/>
        <a:tabLst/>
        <a:defRPr sz="2800" b="0" i="0" u="none" strike="noStrike" cap="none" spc="0" baseline="0">
          <a:ln>
            <a:noFill/>
          </a:ln>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20"/>
          <p:cNvSpPr>
            <a:spLocks noGrp="1"/>
          </p:cNvSpPr>
          <p:nvPr>
            <p:ph type="title" idx="4294967295"/>
          </p:nvPr>
        </p:nvSpPr>
        <p:spPr>
          <a:xfrm>
            <a:off x="419100" y="1600200"/>
            <a:ext cx="8229600" cy="2895600"/>
          </a:xfrm>
          <a:prstGeom prst="rect">
            <a:avLst/>
          </a:prstGeom>
          <a:extLst>
            <a:ext uri="{C572A759-6A51-4108-AA02-DFA0A04FC94B}">
              <ma14:wrappingTextBoxFlag xmlns:ma14="http://schemas.microsoft.com/office/mac/drawingml/2011/main" xmlns="" val="1"/>
            </a:ext>
          </a:extLst>
        </p:spPr>
        <p:txBody>
          <a:bodyPr>
            <a:normAutofit/>
          </a:bodyPr>
          <a:lstStyle/>
          <a:p>
            <a:pPr defTabSz="630936">
              <a:defRPr sz="2484">
                <a:latin typeface="Arial Black"/>
                <a:ea typeface="Arial Black"/>
                <a:cs typeface="Arial Black"/>
                <a:sym typeface="Arial Black"/>
              </a:defRPr>
            </a:pPr>
            <a:br>
              <a:rPr dirty="0"/>
            </a:br>
            <a:r>
              <a:rPr lang="en-US" dirty="0"/>
              <a:t>Winning at Recruiting</a:t>
            </a:r>
            <a:br>
              <a:rPr lang="en-US" dirty="0"/>
            </a:br>
            <a:r>
              <a:rPr lang="en-US" sz="2000" dirty="0"/>
              <a:t>Robert Knight </a:t>
            </a:r>
            <a:endParaRPr sz="2000"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hape 24"/>
          <p:cNvSpPr>
            <a:spLocks noGrp="1"/>
          </p:cNvSpPr>
          <p:nvPr>
            <p:ph type="title" idx="4294967295"/>
          </p:nvPr>
        </p:nvSpPr>
        <p:spPr>
          <a:xfrm>
            <a:off x="533400" y="533401"/>
            <a:ext cx="8229600" cy="990600"/>
          </a:xfrm>
          <a:prstGeom prst="rect">
            <a:avLst/>
          </a:prstGeom>
          <a:extLst>
            <a:ext uri="{C572A759-6A51-4108-AA02-DFA0A04FC94B}">
              <ma14:wrappingTextBoxFlag xmlns:ma14="http://schemas.microsoft.com/office/mac/drawingml/2011/main" xmlns="" val="1"/>
            </a:ext>
          </a:extLst>
        </p:spPr>
        <p:txBody>
          <a:bodyPr>
            <a:normAutofit/>
          </a:bodyPr>
          <a:lstStyle/>
          <a:p>
            <a:pPr defTabSz="841247">
              <a:defRPr sz="3680"/>
            </a:pPr>
            <a:r>
              <a:rPr lang="en-US" dirty="0"/>
              <a:t>Challenges we faced  </a:t>
            </a:r>
            <a:endParaRPr dirty="0"/>
          </a:p>
        </p:txBody>
      </p:sp>
      <p:sp>
        <p:nvSpPr>
          <p:cNvPr id="25" name="Shape 25"/>
          <p:cNvSpPr>
            <a:spLocks noGrp="1"/>
          </p:cNvSpPr>
          <p:nvPr>
            <p:ph type="body" idx="4294967295"/>
          </p:nvPr>
        </p:nvSpPr>
        <p:spPr>
          <a:xfrm>
            <a:off x="457200" y="1600200"/>
            <a:ext cx="8229600" cy="4525963"/>
          </a:xfrm>
          <a:prstGeom prst="rect">
            <a:avLst/>
          </a:prstGeom>
          <a:extLst>
            <a:ext uri="{C572A759-6A51-4108-AA02-DFA0A04FC94B}">
              <ma14:wrappingTextBoxFlag xmlns:ma14="http://schemas.microsoft.com/office/mac/drawingml/2011/main" xmlns="" val="1"/>
            </a:ext>
          </a:extLst>
        </p:spPr>
        <p:txBody>
          <a:bodyPr>
            <a:normAutofit/>
          </a:bodyPr>
          <a:lstStyle/>
          <a:p>
            <a:pPr>
              <a:buFontTx/>
              <a:buChar char="•"/>
            </a:pPr>
            <a:r>
              <a:rPr lang="en-US" dirty="0"/>
              <a:t>Covid </a:t>
            </a:r>
          </a:p>
          <a:p>
            <a:pPr lvl="3"/>
            <a:r>
              <a:rPr lang="en-US" dirty="0"/>
              <a:t>Uncertainty</a:t>
            </a:r>
          </a:p>
          <a:p>
            <a:pPr lvl="3"/>
            <a:r>
              <a:rPr lang="en-US" dirty="0"/>
              <a:t>Holding pattern </a:t>
            </a:r>
          </a:p>
          <a:p>
            <a:pPr>
              <a:buFontTx/>
              <a:buChar char="•"/>
            </a:pPr>
            <a:endParaRPr lang="en-US" dirty="0"/>
          </a:p>
          <a:p>
            <a:pPr>
              <a:buFontTx/>
              <a:buChar char="•"/>
            </a:pPr>
            <a:r>
              <a:rPr lang="en-US" dirty="0"/>
              <a:t>Overcoming incentive </a:t>
            </a:r>
          </a:p>
          <a:p>
            <a:pPr lvl="3"/>
            <a:r>
              <a:rPr lang="en-US" dirty="0"/>
              <a:t>UI incentives</a:t>
            </a:r>
          </a:p>
          <a:p>
            <a:pPr lvl="3"/>
            <a:r>
              <a:rPr lang="en-US" dirty="0"/>
              <a:t>Eliminating requirements</a:t>
            </a:r>
          </a:p>
          <a:p>
            <a:pPr marL="1371600" lvl="3" indent="0">
              <a:buNone/>
            </a:pPr>
            <a:endParaRPr lang="en-US"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a:spLocks noGrp="1"/>
          </p:cNvSpPr>
          <p:nvPr>
            <p:ph type="title" idx="4294967295"/>
          </p:nvPr>
        </p:nvSpPr>
        <p:spPr>
          <a:xfrm>
            <a:off x="457200" y="761999"/>
            <a:ext cx="8229600" cy="1143002"/>
          </a:xfrm>
          <a:prstGeom prst="rect">
            <a:avLst/>
          </a:prstGeom>
          <a:extLst>
            <a:ext uri="{C572A759-6A51-4108-AA02-DFA0A04FC94B}">
              <ma14:wrappingTextBoxFlag xmlns:ma14="http://schemas.microsoft.com/office/mac/drawingml/2011/main" xmlns="" val="1"/>
            </a:ext>
          </a:extLst>
        </p:spPr>
        <p:txBody>
          <a:bodyPr>
            <a:normAutofit fontScale="90000"/>
          </a:bodyPr>
          <a:lstStyle/>
          <a:p>
            <a:pPr defTabSz="768095">
              <a:defRPr sz="3696"/>
            </a:pPr>
            <a:r>
              <a:rPr lang="en-US" sz="4900" dirty="0"/>
              <a:t>Competitive Recruiting </a:t>
            </a:r>
            <a:br>
              <a:rPr dirty="0"/>
            </a:br>
            <a:endParaRPr dirty="0"/>
          </a:p>
        </p:txBody>
      </p:sp>
      <p:sp>
        <p:nvSpPr>
          <p:cNvPr id="30" name="Shape 30"/>
          <p:cNvSpPr>
            <a:spLocks noGrp="1"/>
          </p:cNvSpPr>
          <p:nvPr>
            <p:ph type="body" idx="4294967295"/>
          </p:nvPr>
        </p:nvSpPr>
        <p:spPr>
          <a:xfrm>
            <a:off x="457200" y="1591474"/>
            <a:ext cx="8229601" cy="4525964"/>
          </a:xfrm>
          <a:prstGeom prst="rect">
            <a:avLst/>
          </a:prstGeom>
          <a:extLst>
            <a:ext uri="{C572A759-6A51-4108-AA02-DFA0A04FC94B}">
              <ma14:wrappingTextBoxFlag xmlns:ma14="http://schemas.microsoft.com/office/mac/drawingml/2011/main" xmlns="" val="1"/>
            </a:ext>
          </a:extLst>
        </p:spPr>
        <p:txBody>
          <a:bodyPr>
            <a:normAutofit fontScale="92500" lnSpcReduction="20000"/>
          </a:bodyPr>
          <a:lstStyle/>
          <a:p>
            <a:pPr marL="329184" indent="-329184" defTabSz="877823">
              <a:buChar char="•"/>
              <a:defRPr sz="2688"/>
            </a:pPr>
            <a:endParaRPr lang="en-US" dirty="0"/>
          </a:p>
          <a:p>
            <a:pPr marL="329184" indent="-329184" defTabSz="877823">
              <a:buChar char="•"/>
              <a:defRPr sz="2688"/>
            </a:pPr>
            <a:r>
              <a:rPr lang="en-US" dirty="0"/>
              <a:t>Ready get set……….GO!</a:t>
            </a:r>
          </a:p>
          <a:p>
            <a:pPr marL="1720786" lvl="3" indent="-329184" defTabSz="877823">
              <a:defRPr sz="2688"/>
            </a:pPr>
            <a:r>
              <a:rPr lang="en-US" dirty="0"/>
              <a:t>Manufacturing</a:t>
            </a:r>
          </a:p>
          <a:p>
            <a:pPr marL="1720786" lvl="3" indent="-329184" defTabSz="877823">
              <a:defRPr sz="2688"/>
            </a:pPr>
            <a:r>
              <a:rPr lang="en-US" dirty="0"/>
              <a:t>Distribution</a:t>
            </a:r>
          </a:p>
          <a:p>
            <a:pPr marL="1720786" lvl="3" indent="-329184" defTabSz="877823">
              <a:defRPr sz="2688"/>
            </a:pPr>
            <a:r>
              <a:rPr lang="en-US" dirty="0"/>
              <a:t>Customer Service </a:t>
            </a:r>
          </a:p>
          <a:p>
            <a:pPr marL="329184" indent="-329184" defTabSz="877823">
              <a:buChar char="•"/>
              <a:defRPr sz="2688"/>
            </a:pPr>
            <a:endParaRPr lang="en-US" dirty="0"/>
          </a:p>
          <a:p>
            <a:pPr marL="329184" indent="-329184" defTabSz="877823">
              <a:buChar char="•"/>
              <a:defRPr sz="2688"/>
            </a:pPr>
            <a:r>
              <a:rPr lang="en-US" dirty="0"/>
              <a:t>Show me the money</a:t>
            </a:r>
          </a:p>
          <a:p>
            <a:pPr marL="1720786" lvl="3" indent="-329184" defTabSz="877823">
              <a:defRPr sz="2688"/>
            </a:pPr>
            <a:r>
              <a:rPr lang="en-US" dirty="0"/>
              <a:t>Compensation expectations changed</a:t>
            </a:r>
          </a:p>
          <a:p>
            <a:pPr marL="1720786" lvl="3" indent="-329184" defTabSz="877823">
              <a:defRPr sz="2688"/>
            </a:pPr>
            <a:r>
              <a:rPr lang="en-US" dirty="0"/>
              <a:t>Companies slow to respond </a:t>
            </a:r>
          </a:p>
          <a:p>
            <a:pPr marL="1720786" lvl="3" indent="-329184" defTabSz="877823">
              <a:defRPr sz="2688"/>
            </a:pPr>
            <a:r>
              <a:rPr lang="en-US" dirty="0"/>
              <a:t>Compensation strategies became key initiatives</a:t>
            </a:r>
          </a:p>
          <a:p>
            <a:pPr marL="2213547" lvl="4" indent="-329184" defTabSz="877823">
              <a:defRPr sz="2688"/>
            </a:pPr>
            <a:r>
              <a:rPr lang="en-US" dirty="0"/>
              <a:t>Compression</a:t>
            </a:r>
          </a:p>
          <a:p>
            <a:pPr marL="0" indent="0" defTabSz="877823">
              <a:buNone/>
              <a:defRPr sz="2688"/>
            </a:pPr>
            <a:endParaRPr lang="en-US" dirty="0"/>
          </a:p>
          <a:p>
            <a:pPr marL="329184" indent="-329184" defTabSz="877823">
              <a:buChar char="•"/>
              <a:defRPr sz="2688"/>
            </a:pPr>
            <a:endParaRPr lang="en-US" dirty="0"/>
          </a:p>
          <a:p>
            <a:pPr marL="329184" indent="-329184" defTabSz="877823">
              <a:buChar char="•"/>
              <a:defRPr sz="2688"/>
            </a:pPr>
            <a:endParaRPr lang="en-US" dirty="0"/>
          </a:p>
          <a:p>
            <a:pPr marL="0" indent="0" defTabSz="877823">
              <a:buNone/>
              <a:defRPr sz="2688"/>
            </a:pPr>
            <a:endParaRPr lang="en-US" dirty="0"/>
          </a:p>
          <a:p>
            <a:pPr marL="0" indent="0" defTabSz="877823">
              <a:buNone/>
              <a:defRPr sz="2688"/>
            </a:pPr>
            <a:endParaRPr lang="en-US" dirty="0"/>
          </a:p>
          <a:p>
            <a:pPr marL="329184" indent="-329184" defTabSz="877823">
              <a:buChar char="•"/>
              <a:defRPr sz="2688"/>
            </a:pPr>
            <a:endParaRPr lang="en-US" dirty="0"/>
          </a:p>
          <a:p>
            <a:pPr marL="0" indent="0" defTabSz="877823">
              <a:buNone/>
              <a:defRPr sz="2688"/>
            </a:pPr>
            <a:endParaRPr lang="en-US" dirty="0"/>
          </a:p>
          <a:p>
            <a:pPr marL="329184" indent="-329184" defTabSz="877823">
              <a:buChar char="•"/>
              <a:defRPr sz="2688"/>
            </a:pPr>
            <a:endParaRPr lang="en-US" dirty="0"/>
          </a:p>
          <a:p>
            <a:pPr marL="329184" indent="-329184" defTabSz="877823">
              <a:buChar char="•"/>
              <a:defRPr sz="2688"/>
            </a:pPr>
            <a:endParaRPr lang="en-US" dirty="0"/>
          </a:p>
          <a:p>
            <a:pPr marL="329184" indent="-329184" defTabSz="877823">
              <a:buChar char="•"/>
              <a:defRPr sz="2688"/>
            </a:pPr>
            <a:endParaRPr lang="en-US" dirty="0"/>
          </a:p>
          <a:p>
            <a:pPr marL="329184" indent="-329184" defTabSz="877823">
              <a:buChar char="•"/>
              <a:defRPr sz="2688"/>
            </a:pPr>
            <a:endParaRPr lang="en-US"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a:spLocks noGrp="1"/>
          </p:cNvSpPr>
          <p:nvPr>
            <p:ph type="title" idx="4294967295"/>
          </p:nvPr>
        </p:nvSpPr>
        <p:spPr>
          <a:xfrm>
            <a:off x="457200" y="457199"/>
            <a:ext cx="8229600" cy="1143002"/>
          </a:xfrm>
          <a:prstGeom prst="rect">
            <a:avLst/>
          </a:prstGeom>
          <a:extLst>
            <a:ext uri="{C572A759-6A51-4108-AA02-DFA0A04FC94B}">
              <ma14:wrappingTextBoxFlag xmlns:ma14="http://schemas.microsoft.com/office/mac/drawingml/2011/main" xmlns="" val="1"/>
            </a:ext>
          </a:extLst>
        </p:spPr>
        <p:txBody>
          <a:bodyPr>
            <a:normAutofit/>
          </a:bodyPr>
          <a:lstStyle/>
          <a:p>
            <a:r>
              <a:rPr lang="en-US" dirty="0"/>
              <a:t>“The Process”</a:t>
            </a:r>
            <a:endParaRPr dirty="0"/>
          </a:p>
        </p:txBody>
      </p:sp>
      <p:sp>
        <p:nvSpPr>
          <p:cNvPr id="35" name="Shape 35"/>
          <p:cNvSpPr>
            <a:spLocks noGrp="1"/>
          </p:cNvSpPr>
          <p:nvPr>
            <p:ph type="body" idx="4294967295"/>
          </p:nvPr>
        </p:nvSpPr>
        <p:spPr>
          <a:xfrm>
            <a:off x="457200" y="1600200"/>
            <a:ext cx="8229600" cy="4525963"/>
          </a:xfrm>
          <a:prstGeom prst="rect">
            <a:avLst/>
          </a:prstGeom>
          <a:extLst>
            <a:ext uri="{C572A759-6A51-4108-AA02-DFA0A04FC94B}">
              <ma14:wrappingTextBoxFlag xmlns:ma14="http://schemas.microsoft.com/office/mac/drawingml/2011/main" xmlns="" val="1"/>
            </a:ext>
          </a:extLst>
        </p:spPr>
        <p:txBody>
          <a:bodyPr>
            <a:normAutofit/>
          </a:bodyPr>
          <a:lstStyle/>
          <a:p>
            <a:pPr>
              <a:buChar char="•"/>
            </a:pPr>
            <a:r>
              <a:rPr lang="en-US" dirty="0"/>
              <a:t>Job posting</a:t>
            </a:r>
          </a:p>
          <a:p>
            <a:pPr lvl="3"/>
            <a:r>
              <a:rPr lang="en-US" sz="2000" dirty="0"/>
              <a:t>What is your public message “Brand” </a:t>
            </a:r>
          </a:p>
          <a:p>
            <a:pPr lvl="4"/>
            <a:r>
              <a:rPr lang="en-US" sz="2000" dirty="0"/>
              <a:t>Wording</a:t>
            </a:r>
          </a:p>
          <a:p>
            <a:pPr lvl="4"/>
            <a:r>
              <a:rPr lang="en-US" sz="2000" dirty="0"/>
              <a:t>Graphics </a:t>
            </a:r>
          </a:p>
          <a:p>
            <a:pPr lvl="4"/>
            <a:r>
              <a:rPr lang="en-US" sz="2000" dirty="0"/>
              <a:t>Broad exposure </a:t>
            </a:r>
          </a:p>
          <a:p>
            <a:pPr lvl="3"/>
            <a:r>
              <a:rPr lang="en-US" sz="2000" dirty="0"/>
              <a:t>What is your online experience</a:t>
            </a:r>
          </a:p>
          <a:p>
            <a:pPr lvl="4"/>
            <a:r>
              <a:rPr lang="en-US" sz="2000" dirty="0"/>
              <a:t>Clunky</a:t>
            </a:r>
          </a:p>
          <a:p>
            <a:pPr lvl="4"/>
            <a:r>
              <a:rPr lang="en-US" sz="2000" dirty="0"/>
              <a:t>Time consuming  </a:t>
            </a:r>
          </a:p>
          <a:p>
            <a:pPr lvl="4"/>
            <a:r>
              <a:rPr lang="en-US" sz="2000" dirty="0"/>
              <a:t>Attract vs repel </a:t>
            </a:r>
          </a:p>
          <a:p>
            <a:pPr marL="1371600" lvl="3" indent="0">
              <a:buNone/>
            </a:pPr>
            <a:r>
              <a:rPr lang="en-US" sz="2000" dirty="0"/>
              <a:t> </a:t>
            </a:r>
          </a:p>
          <a:p>
            <a:pPr lvl="3"/>
            <a:endParaRPr lang="en-US" sz="20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a:spLocks noGrp="1"/>
          </p:cNvSpPr>
          <p:nvPr>
            <p:ph type="title" idx="4294967295"/>
          </p:nvPr>
        </p:nvSpPr>
        <p:spPr>
          <a:xfrm>
            <a:off x="457200" y="457199"/>
            <a:ext cx="8229600" cy="1143002"/>
          </a:xfrm>
          <a:prstGeom prst="rect">
            <a:avLst/>
          </a:prstGeom>
          <a:extLst>
            <a:ext uri="{C572A759-6A51-4108-AA02-DFA0A04FC94B}">
              <ma14:wrappingTextBoxFlag xmlns:ma14="http://schemas.microsoft.com/office/mac/drawingml/2011/main" xmlns="" val="1"/>
            </a:ext>
          </a:extLst>
        </p:spPr>
        <p:txBody>
          <a:bodyPr>
            <a:normAutofit/>
          </a:bodyPr>
          <a:lstStyle/>
          <a:p>
            <a:r>
              <a:rPr lang="en-US" dirty="0"/>
              <a:t>“The Process”</a:t>
            </a:r>
            <a:endParaRPr dirty="0"/>
          </a:p>
        </p:txBody>
      </p:sp>
      <p:sp>
        <p:nvSpPr>
          <p:cNvPr id="35" name="Shape 35"/>
          <p:cNvSpPr>
            <a:spLocks noGrp="1"/>
          </p:cNvSpPr>
          <p:nvPr>
            <p:ph type="body" idx="4294967295"/>
          </p:nvPr>
        </p:nvSpPr>
        <p:spPr>
          <a:xfrm>
            <a:off x="457200" y="1600200"/>
            <a:ext cx="8229600" cy="4525963"/>
          </a:xfrm>
          <a:prstGeom prst="rect">
            <a:avLst/>
          </a:prstGeom>
          <a:extLst>
            <a:ext uri="{C572A759-6A51-4108-AA02-DFA0A04FC94B}">
              <ma14:wrappingTextBoxFlag xmlns:ma14="http://schemas.microsoft.com/office/mac/drawingml/2011/main" xmlns="" val="1"/>
            </a:ext>
          </a:extLst>
        </p:spPr>
        <p:txBody>
          <a:bodyPr>
            <a:normAutofit fontScale="92500" lnSpcReduction="10000"/>
          </a:bodyPr>
          <a:lstStyle/>
          <a:p>
            <a:pPr>
              <a:buChar char="•"/>
            </a:pPr>
            <a:r>
              <a:rPr lang="en-US" dirty="0"/>
              <a:t>Recruiting</a:t>
            </a:r>
          </a:p>
          <a:p>
            <a:pPr lvl="3"/>
            <a:r>
              <a:rPr lang="en-US" sz="2000" dirty="0"/>
              <a:t>Contact </a:t>
            </a:r>
          </a:p>
          <a:p>
            <a:pPr lvl="4"/>
            <a:r>
              <a:rPr lang="en-US" sz="2000" dirty="0"/>
              <a:t>Timely </a:t>
            </a:r>
          </a:p>
          <a:p>
            <a:pPr lvl="4"/>
            <a:r>
              <a:rPr lang="en-US" sz="2000" dirty="0"/>
              <a:t>Knowledgeable</a:t>
            </a:r>
          </a:p>
          <a:p>
            <a:pPr lvl="4"/>
            <a:r>
              <a:rPr lang="en-US" sz="2000" dirty="0"/>
              <a:t>Positive and upbeat  </a:t>
            </a:r>
          </a:p>
          <a:p>
            <a:pPr lvl="4"/>
            <a:r>
              <a:rPr lang="en-US" sz="2000" dirty="0"/>
              <a:t>The Face/Voice of organization</a:t>
            </a:r>
          </a:p>
          <a:p>
            <a:pPr marL="1828800" lvl="4" indent="0">
              <a:buNone/>
            </a:pPr>
            <a:endParaRPr lang="en-US" sz="2000" dirty="0"/>
          </a:p>
          <a:p>
            <a:pPr lvl="3"/>
            <a:r>
              <a:rPr lang="en-US" sz="2000" dirty="0"/>
              <a:t>Leadership </a:t>
            </a:r>
          </a:p>
          <a:p>
            <a:pPr lvl="4"/>
            <a:r>
              <a:rPr lang="en-US" sz="2000" dirty="0"/>
              <a:t>On-board</a:t>
            </a:r>
          </a:p>
          <a:p>
            <a:pPr lvl="4"/>
            <a:r>
              <a:rPr lang="en-US" sz="2000" dirty="0"/>
              <a:t>Timely with “their” process</a:t>
            </a:r>
          </a:p>
          <a:p>
            <a:pPr lvl="4"/>
            <a:r>
              <a:rPr lang="en-US" sz="2000" dirty="0"/>
              <a:t>Decisive with all decisions</a:t>
            </a:r>
          </a:p>
          <a:p>
            <a:pPr lvl="4"/>
            <a:r>
              <a:rPr lang="en-US" sz="2000" dirty="0"/>
              <a:t>Be human and “this is important, you are important”</a:t>
            </a:r>
          </a:p>
          <a:p>
            <a:pPr marL="1371600" lvl="3" indent="0">
              <a:buNone/>
            </a:pPr>
            <a:r>
              <a:rPr lang="en-US" sz="2000" dirty="0"/>
              <a:t> </a:t>
            </a:r>
          </a:p>
          <a:p>
            <a:pPr lvl="3"/>
            <a:endParaRPr lang="en-US" sz="2000" dirty="0"/>
          </a:p>
        </p:txBody>
      </p:sp>
    </p:spTree>
    <p:extLst>
      <p:ext uri="{BB962C8B-B14F-4D97-AF65-F5344CB8AC3E}">
        <p14:creationId xmlns:p14="http://schemas.microsoft.com/office/powerpoint/2010/main" val="207479031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a:spLocks noGrp="1"/>
          </p:cNvSpPr>
          <p:nvPr>
            <p:ph type="title" idx="4294967295"/>
          </p:nvPr>
        </p:nvSpPr>
        <p:spPr>
          <a:xfrm>
            <a:off x="457200" y="457199"/>
            <a:ext cx="8229600" cy="1143002"/>
          </a:xfrm>
          <a:prstGeom prst="rect">
            <a:avLst/>
          </a:prstGeom>
          <a:extLst>
            <a:ext uri="{C572A759-6A51-4108-AA02-DFA0A04FC94B}">
              <ma14:wrappingTextBoxFlag xmlns:ma14="http://schemas.microsoft.com/office/mac/drawingml/2011/main" xmlns="" val="1"/>
            </a:ext>
          </a:extLst>
        </p:spPr>
        <p:txBody>
          <a:bodyPr>
            <a:normAutofit/>
          </a:bodyPr>
          <a:lstStyle/>
          <a:p>
            <a:r>
              <a:rPr lang="en-US" dirty="0"/>
              <a:t>“The Process”</a:t>
            </a:r>
            <a:endParaRPr dirty="0"/>
          </a:p>
        </p:txBody>
      </p:sp>
      <p:sp>
        <p:nvSpPr>
          <p:cNvPr id="35" name="Shape 35"/>
          <p:cNvSpPr>
            <a:spLocks noGrp="1"/>
          </p:cNvSpPr>
          <p:nvPr>
            <p:ph type="body" idx="4294967295"/>
          </p:nvPr>
        </p:nvSpPr>
        <p:spPr>
          <a:xfrm>
            <a:off x="457200" y="1600200"/>
            <a:ext cx="8229600" cy="4525963"/>
          </a:xfrm>
          <a:prstGeom prst="rect">
            <a:avLst/>
          </a:prstGeom>
          <a:extLst>
            <a:ext uri="{C572A759-6A51-4108-AA02-DFA0A04FC94B}">
              <ma14:wrappingTextBoxFlag xmlns:ma14="http://schemas.microsoft.com/office/mac/drawingml/2011/main" xmlns="" val="1"/>
            </a:ext>
          </a:extLst>
        </p:spPr>
        <p:txBody>
          <a:bodyPr>
            <a:normAutofit fontScale="92500" lnSpcReduction="10000"/>
          </a:bodyPr>
          <a:lstStyle/>
          <a:p>
            <a:pPr>
              <a:buChar char="•"/>
            </a:pPr>
            <a:r>
              <a:rPr lang="en-US" dirty="0"/>
              <a:t>On-boarding</a:t>
            </a:r>
          </a:p>
          <a:p>
            <a:pPr lvl="3"/>
            <a:r>
              <a:rPr lang="en-US" sz="2000" dirty="0"/>
              <a:t>First day</a:t>
            </a:r>
          </a:p>
          <a:p>
            <a:pPr lvl="4"/>
            <a:r>
              <a:rPr lang="en-US" sz="2000" dirty="0"/>
              <a:t>Rising Star or Trainer </a:t>
            </a:r>
          </a:p>
          <a:p>
            <a:pPr lvl="4"/>
            <a:r>
              <a:rPr lang="en-US" sz="2000" dirty="0"/>
              <a:t>Planned and committed to the plan</a:t>
            </a:r>
          </a:p>
          <a:p>
            <a:pPr lvl="4"/>
            <a:r>
              <a:rPr lang="en-US" sz="2000" dirty="0"/>
              <a:t>Diversify experience and people</a:t>
            </a:r>
          </a:p>
          <a:p>
            <a:pPr lvl="4"/>
            <a:r>
              <a:rPr lang="en-US" sz="2000" dirty="0"/>
              <a:t>EODD – Key to the experience </a:t>
            </a:r>
          </a:p>
          <a:p>
            <a:pPr marL="1828800" lvl="4" indent="0">
              <a:buNone/>
            </a:pPr>
            <a:endParaRPr lang="en-US" sz="2000" dirty="0"/>
          </a:p>
          <a:p>
            <a:pPr lvl="3"/>
            <a:r>
              <a:rPr lang="en-US" sz="2000" dirty="0"/>
              <a:t>First week </a:t>
            </a:r>
          </a:p>
          <a:p>
            <a:pPr lvl="4"/>
            <a:r>
              <a:rPr lang="en-US" sz="2000" dirty="0"/>
              <a:t>Rising Star or Trainer </a:t>
            </a:r>
          </a:p>
          <a:p>
            <a:pPr lvl="4"/>
            <a:r>
              <a:rPr lang="en-US" sz="2000" dirty="0"/>
              <a:t>Planned and committed to the plan</a:t>
            </a:r>
          </a:p>
          <a:p>
            <a:pPr lvl="4"/>
            <a:r>
              <a:rPr lang="en-US" sz="2000" dirty="0"/>
              <a:t>Diversify experience and people</a:t>
            </a:r>
          </a:p>
          <a:p>
            <a:pPr lvl="4"/>
            <a:r>
              <a:rPr lang="en-US" sz="2000" dirty="0"/>
              <a:t>EODD – Key to the experience </a:t>
            </a:r>
          </a:p>
          <a:p>
            <a:pPr marL="1371600" lvl="3" indent="0">
              <a:buNone/>
            </a:pPr>
            <a:r>
              <a:rPr lang="en-US" sz="2000" dirty="0"/>
              <a:t> </a:t>
            </a:r>
          </a:p>
          <a:p>
            <a:pPr lvl="3"/>
            <a:endParaRPr lang="en-US" sz="2000" dirty="0"/>
          </a:p>
        </p:txBody>
      </p:sp>
    </p:spTree>
    <p:extLst>
      <p:ext uri="{BB962C8B-B14F-4D97-AF65-F5344CB8AC3E}">
        <p14:creationId xmlns:p14="http://schemas.microsoft.com/office/powerpoint/2010/main" val="1582406803"/>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a:spLocks noGrp="1"/>
          </p:cNvSpPr>
          <p:nvPr>
            <p:ph type="title" idx="4294967295"/>
          </p:nvPr>
        </p:nvSpPr>
        <p:spPr>
          <a:xfrm>
            <a:off x="457200" y="457199"/>
            <a:ext cx="8229600" cy="1143002"/>
          </a:xfrm>
          <a:prstGeom prst="rect">
            <a:avLst/>
          </a:prstGeom>
          <a:extLst>
            <a:ext uri="{C572A759-6A51-4108-AA02-DFA0A04FC94B}">
              <ma14:wrappingTextBoxFlag xmlns:ma14="http://schemas.microsoft.com/office/mac/drawingml/2011/main" xmlns="" val="1"/>
            </a:ext>
          </a:extLst>
        </p:spPr>
        <p:txBody>
          <a:bodyPr>
            <a:normAutofit/>
          </a:bodyPr>
          <a:lstStyle/>
          <a:p>
            <a:r>
              <a:rPr lang="en-US" dirty="0"/>
              <a:t>“The Close”</a:t>
            </a:r>
            <a:endParaRPr dirty="0"/>
          </a:p>
        </p:txBody>
      </p:sp>
      <p:sp>
        <p:nvSpPr>
          <p:cNvPr id="35" name="Shape 35"/>
          <p:cNvSpPr>
            <a:spLocks noGrp="1"/>
          </p:cNvSpPr>
          <p:nvPr>
            <p:ph type="body" idx="4294967295"/>
          </p:nvPr>
        </p:nvSpPr>
        <p:spPr>
          <a:xfrm>
            <a:off x="457200" y="1600200"/>
            <a:ext cx="8229600" cy="4525963"/>
          </a:xfrm>
          <a:prstGeom prst="rect">
            <a:avLst/>
          </a:prstGeom>
          <a:extLst>
            <a:ext uri="{C572A759-6A51-4108-AA02-DFA0A04FC94B}">
              <ma14:wrappingTextBoxFlag xmlns:ma14="http://schemas.microsoft.com/office/mac/drawingml/2011/main" xmlns="" val="1"/>
            </a:ext>
          </a:extLst>
        </p:spPr>
        <p:txBody>
          <a:bodyPr>
            <a:normAutofit fontScale="92500" lnSpcReduction="10000"/>
          </a:bodyPr>
          <a:lstStyle/>
          <a:p>
            <a:pPr>
              <a:buChar char="•"/>
            </a:pPr>
            <a:r>
              <a:rPr lang="en-US" dirty="0"/>
              <a:t>Evaluate  </a:t>
            </a:r>
          </a:p>
          <a:p>
            <a:pPr lvl="3"/>
            <a:r>
              <a:rPr lang="en-US" sz="2000" dirty="0"/>
              <a:t>The process </a:t>
            </a:r>
          </a:p>
          <a:p>
            <a:pPr lvl="4"/>
            <a:r>
              <a:rPr lang="en-US" sz="2000" dirty="0"/>
              <a:t>What is your brand</a:t>
            </a:r>
          </a:p>
          <a:p>
            <a:pPr lvl="4"/>
            <a:r>
              <a:rPr lang="en-US" sz="2000" dirty="0"/>
              <a:t>How do you engage </a:t>
            </a:r>
          </a:p>
          <a:p>
            <a:pPr lvl="4"/>
            <a:r>
              <a:rPr lang="en-US" sz="2000" dirty="0"/>
              <a:t>Quality of on-boarding</a:t>
            </a:r>
          </a:p>
          <a:p>
            <a:pPr marL="1828800" lvl="4" indent="0">
              <a:buNone/>
            </a:pPr>
            <a:endParaRPr lang="en-US" sz="2000" dirty="0"/>
          </a:p>
          <a:p>
            <a:pPr lvl="3"/>
            <a:r>
              <a:rPr lang="en-US" sz="2000" dirty="0"/>
              <a:t>Metrics </a:t>
            </a:r>
          </a:p>
          <a:p>
            <a:pPr lvl="4"/>
            <a:r>
              <a:rPr lang="en-US" sz="2000" dirty="0"/>
              <a:t>Recruiting costs</a:t>
            </a:r>
          </a:p>
          <a:p>
            <a:pPr lvl="4"/>
            <a:r>
              <a:rPr lang="en-US" sz="2000" dirty="0"/>
              <a:t>Source performance </a:t>
            </a:r>
          </a:p>
          <a:p>
            <a:pPr lvl="4"/>
            <a:r>
              <a:rPr lang="en-US" sz="2000" dirty="0"/>
              <a:t>Candidates (applicants)</a:t>
            </a:r>
          </a:p>
          <a:p>
            <a:pPr lvl="4"/>
            <a:r>
              <a:rPr lang="en-US" sz="2000" dirty="0"/>
              <a:t>Time to fill </a:t>
            </a:r>
          </a:p>
          <a:p>
            <a:pPr lvl="4"/>
            <a:r>
              <a:rPr lang="en-US" sz="2000" dirty="0"/>
              <a:t>Retention</a:t>
            </a:r>
          </a:p>
          <a:p>
            <a:pPr marL="1371600" lvl="3" indent="0">
              <a:buNone/>
            </a:pPr>
            <a:r>
              <a:rPr lang="en-US" sz="2000" dirty="0"/>
              <a:t> </a:t>
            </a:r>
          </a:p>
          <a:p>
            <a:pPr lvl="3"/>
            <a:endParaRPr lang="en-US" sz="2000" dirty="0"/>
          </a:p>
        </p:txBody>
      </p:sp>
    </p:spTree>
    <p:extLst>
      <p:ext uri="{BB962C8B-B14F-4D97-AF65-F5344CB8AC3E}">
        <p14:creationId xmlns:p14="http://schemas.microsoft.com/office/powerpoint/2010/main" val="1054345981"/>
      </p:ext>
    </p:extLst>
  </p:cSld>
  <p:clrMapOvr>
    <a:masterClrMapping/>
  </p:clrMapOvr>
  <p:transition spd="slow"/>
</p:sld>
</file>

<file path=ppt/theme/theme1.xml><?xml version="1.0" encoding="utf-8"?>
<a:theme xmlns:a="http://schemas.openxmlformats.org/drawingml/2006/main" name="Take_Action background">
  <a:themeElements>
    <a:clrScheme name="Take_Action background">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Take_Action background">
      <a:majorFont>
        <a:latin typeface="Helvetica"/>
        <a:ea typeface="Helvetica"/>
        <a:cs typeface="Helvetica"/>
      </a:majorFont>
      <a:minorFont>
        <a:latin typeface="Calibri"/>
        <a:ea typeface="Calibri"/>
        <a:cs typeface="Calibri"/>
      </a:minorFont>
    </a:fontScheme>
    <a:fmtScheme name="Take_Action backgroun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ake_Action background">
  <a:themeElements>
    <a:clrScheme name="Take_Action background">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Take_Action background">
      <a:majorFont>
        <a:latin typeface="Helvetica"/>
        <a:ea typeface="Helvetica"/>
        <a:cs typeface="Helvetica"/>
      </a:majorFont>
      <a:minorFont>
        <a:latin typeface="Calibri"/>
        <a:ea typeface="Calibri"/>
        <a:cs typeface="Calibri"/>
      </a:minorFont>
    </a:fontScheme>
    <a:fmtScheme name="Take_Action backgroun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1398</Words>
  <Application>Microsoft Office PowerPoint</Application>
  <PresentationFormat>On-screen Show (4:3)</PresentationFormat>
  <Paragraphs>148</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Arial Black</vt:lpstr>
      <vt:lpstr>Calibri</vt:lpstr>
      <vt:lpstr>Take_Action background</vt:lpstr>
      <vt:lpstr> Winning at Recruiting Robert Knight </vt:lpstr>
      <vt:lpstr>Challenges we faced  </vt:lpstr>
      <vt:lpstr>Competitive Recruiting  </vt:lpstr>
      <vt:lpstr>“The Process”</vt:lpstr>
      <vt:lpstr>“The Process”</vt:lpstr>
      <vt:lpstr>“The Process”</vt:lpstr>
      <vt:lpstr>“The Close”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CSI: Inside Edition Ad Chase Program Guest Speaker Robert Knight</dc:title>
  <dc:creator>Knight, Robert</dc:creator>
  <cp:lastModifiedBy>Knight, Robert</cp:lastModifiedBy>
  <cp:revision>37</cp:revision>
  <cp:lastPrinted>2018-02-01T16:48:05Z</cp:lastPrinted>
  <dcterms:modified xsi:type="dcterms:W3CDTF">2021-10-06T05:07:04Z</dcterms:modified>
</cp:coreProperties>
</file>